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0" r:id="rId4"/>
    <p:sldId id="317" r:id="rId5"/>
    <p:sldId id="316" r:id="rId6"/>
    <p:sldId id="318" r:id="rId7"/>
    <p:sldId id="326" r:id="rId8"/>
    <p:sldId id="327" r:id="rId9"/>
    <p:sldId id="313" r:id="rId10"/>
    <p:sldId id="321" r:id="rId11"/>
    <p:sldId id="323" r:id="rId12"/>
    <p:sldId id="319" r:id="rId13"/>
    <p:sldId id="320" r:id="rId14"/>
    <p:sldId id="324" r:id="rId15"/>
    <p:sldId id="322" r:id="rId16"/>
    <p:sldId id="325" r:id="rId17"/>
    <p:sldId id="328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112" d="100"/>
          <a:sy n="112" d="100"/>
        </p:scale>
        <p:origin x="1756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62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5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6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7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5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76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7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6A921-43E8-4778-80B9-DBCD1BC8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5EAD43-3F54-465A-8441-D6D13FD5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W/O normalize image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D346-7FFC-4E73-8466-6912F1466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7" y="2152057"/>
            <a:ext cx="8615806" cy="43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2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Use </a:t>
            </a:r>
            <a:r>
              <a:rPr lang="en-US" altLang="ko-KR" dirty="0" err="1">
                <a:latin typeface="Georgia" panose="02040502050405020303" pitchFamily="18" charset="0"/>
              </a:rPr>
              <a:t>ViT</a:t>
            </a:r>
            <a:r>
              <a:rPr lang="en-US" altLang="ko-KR" dirty="0">
                <a:latin typeface="Georgia" panose="02040502050405020303" pitchFamily="18" charset="0"/>
              </a:rPr>
              <a:t> model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380E-8A64-479C-AFB1-DFB15A02B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90" y="1977418"/>
            <a:ext cx="8502216" cy="42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6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400FC1C-DB37-4D32-9026-C64B9D39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ko-KR" dirty="0">
                <a:latin typeface="Georgia" panose="02040502050405020303" pitchFamily="18" charset="0"/>
              </a:rPr>
              <a:t>Binning method 1 result 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np.histogram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bins=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0801A-DDD8-45D2-937D-5633A69BA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3" y="2322917"/>
            <a:ext cx="8194573" cy="40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F95E8-906F-4CF4-BEE1-5ADB274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>
                <a:latin typeface="Georgia" panose="02040502050405020303" pitchFamily="18" charset="0"/>
              </a:rPr>
              <a:t>Binning method 2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percentiles = </a:t>
            </a:r>
            <a:r>
              <a:rPr lang="en-US" altLang="ko-KR" sz="1400" dirty="0" err="1">
                <a:latin typeface="Georgia" panose="02040502050405020303" pitchFamily="18" charset="0"/>
              </a:rPr>
              <a:t>np.linspace</a:t>
            </a:r>
            <a:r>
              <a:rPr lang="en-US" altLang="ko-KR" sz="1400" dirty="0">
                <a:latin typeface="Georgia" panose="02040502050405020303" pitchFamily="18" charset="0"/>
              </a:rPr>
              <a:t>(0, 100, 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 + 1)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bin_edges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np.percentile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percentiles)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D7508-5266-4D76-A281-F12F36157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5" y="2382078"/>
            <a:ext cx="8155766" cy="4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6"/>
            </a:pPr>
            <a:r>
              <a:rPr lang="en-US" altLang="ko-KR" dirty="0">
                <a:latin typeface="Georgia" panose="02040502050405020303" pitchFamily="18" charset="0"/>
              </a:rPr>
              <a:t>Binning method 3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state_bins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np.arange</a:t>
            </a:r>
            <a:r>
              <a:rPr lang="en-US" altLang="ko-KR" sz="1400" dirty="0">
                <a:latin typeface="Georgia" panose="02040502050405020303" pitchFamily="18" charset="0"/>
              </a:rPr>
              <a:t>(0, 3.1, 0.1)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010A1-1EBC-4DD3-AFC9-D58942F23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28" y="2322917"/>
            <a:ext cx="8594544" cy="42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7"/>
            </a:pPr>
            <a:r>
              <a:rPr lang="en-US" altLang="ko-KR" dirty="0">
                <a:latin typeface="Georgia" panose="02040502050405020303" pitchFamily="18" charset="0"/>
              </a:rPr>
              <a:t>Apply tolerance 1 to </a:t>
            </a:r>
            <a:r>
              <a:rPr lang="en-US" altLang="ko-KR" dirty="0" err="1">
                <a:latin typeface="Georgia" panose="02040502050405020303" pitchFamily="18" charset="0"/>
              </a:rPr>
              <a:t>to</a:t>
            </a:r>
            <a:r>
              <a:rPr lang="en-US" altLang="ko-KR" dirty="0">
                <a:latin typeface="Georgia" panose="02040502050405020303" pitchFamily="18" charset="0"/>
              </a:rPr>
              <a:t>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9A26-7CF3-412E-A322-135970F3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91" y="2702969"/>
            <a:ext cx="7616214" cy="3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tolerance 2 to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B1BC2-6FED-4B69-B627-D9FAFFEE8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14" y="2572341"/>
            <a:ext cx="7684368" cy="38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&lt;To Do&gt;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training algorithm to calculate it faster.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ROCAUC score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(ex, use other large pretrained model such as wide_resnet101_2, combine methods that have shown good results)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sz="1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&lt;</a:t>
            </a:r>
            <a:r>
              <a:rPr lang="en-US" altLang="ko-KR" sz="1400" dirty="0" err="1">
                <a:latin typeface="Georgia" panose="02040502050405020303" pitchFamily="18" charset="0"/>
              </a:rPr>
              <a:t>Contirubution</a:t>
            </a:r>
            <a:r>
              <a:rPr lang="en-US" altLang="ko-KR" sz="1400" dirty="0">
                <a:latin typeface="Georgia" panose="02040502050405020303" pitchFamily="18" charset="0"/>
              </a:rPr>
              <a:t>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Another method for anomaly detection task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Fast training, Fast inference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Acceptable image score and pixel score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Easily can be applied to large dataset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CEF10-3E87-4D2A-AFB9-B08EF7151D05}"/>
              </a:ext>
            </a:extLst>
          </p:cNvPr>
          <p:cNvSpPr txBox="1"/>
          <p:nvPr/>
        </p:nvSpPr>
        <p:spPr>
          <a:xfrm>
            <a:off x="789898" y="3037115"/>
            <a:ext cx="11165456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 89%|█████████████████████████████████████████████████████████████████████████████████▊          | 8/9 [00:14&lt;00:01,  1.82s/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\.</a:t>
            </a:r>
            <a:r>
              <a:rPr lang="ko-KR" altLang="en-US" sz="800" dirty="0" err="1"/>
              <a:t>venv</a:t>
            </a:r>
            <a:r>
              <a:rPr lang="ko-KR" altLang="en-US" sz="800" dirty="0"/>
              <a:t>\</a:t>
            </a:r>
            <a:r>
              <a:rPr lang="ko-KR" altLang="en-US" sz="800" dirty="0" err="1"/>
              <a:t>Lib</a:t>
            </a:r>
            <a:r>
              <a:rPr lang="ko-KR" altLang="en-US" sz="800" dirty="0"/>
              <a:t>\</a:t>
            </a:r>
            <a:r>
              <a:rPr lang="ko-KR" altLang="en-US" sz="800" dirty="0" err="1"/>
              <a:t>site-packages</a:t>
            </a:r>
            <a:r>
              <a:rPr lang="ko-KR" altLang="en-US" sz="800" dirty="0"/>
              <a:t>\</a:t>
            </a:r>
            <a:r>
              <a:rPr lang="ko-KR" altLang="en-US" sz="800" dirty="0" err="1"/>
              <a:t>torch</a:t>
            </a:r>
            <a:r>
              <a:rPr lang="ko-KR" altLang="en-US" sz="800" dirty="0"/>
              <a:t>\</a:t>
            </a:r>
            <a:r>
              <a:rPr lang="ko-KR" altLang="en-US" sz="800" dirty="0" err="1"/>
              <a:t>nn</a:t>
            </a:r>
            <a:r>
              <a:rPr lang="ko-KR" altLang="en-US" sz="800" dirty="0"/>
              <a:t>\</a:t>
            </a:r>
            <a:r>
              <a:rPr lang="ko-KR" altLang="en-US" sz="800" dirty="0" err="1"/>
              <a:t>modules</a:t>
            </a:r>
            <a:r>
              <a:rPr lang="ko-KR" altLang="en-US" sz="800" dirty="0"/>
              <a:t>\conv.py:456: </a:t>
            </a:r>
            <a:r>
              <a:rPr lang="ko-KR" altLang="en-US" sz="800" dirty="0" err="1"/>
              <a:t>UserWarning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Plan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cudnnException</a:t>
            </a:r>
            <a:r>
              <a:rPr lang="ko-KR" altLang="en-US" sz="800" dirty="0"/>
              <a:t>: CUDNN_BACKEND_EXECUTION_PLAN_DESCRIPTOR: </a:t>
            </a:r>
            <a:r>
              <a:rPr lang="ko-KR" altLang="en-US" sz="800" dirty="0" err="1"/>
              <a:t>cudnnFinalize</a:t>
            </a:r>
            <a:r>
              <a:rPr lang="ko-KR" altLang="en-US" sz="800" dirty="0"/>
              <a:t> </a:t>
            </a:r>
            <a:r>
              <a:rPr lang="ko-KR" altLang="en-US" sz="800" dirty="0" err="1"/>
              <a:t>Descriptor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cudnn_status</a:t>
            </a:r>
            <a:r>
              <a:rPr lang="ko-KR" altLang="en-US" sz="800" dirty="0"/>
              <a:t>: CUDNN_STATUS_NOT_SUPPORTED (</a:t>
            </a:r>
            <a:r>
              <a:rPr lang="ko-KR" altLang="en-US" sz="800" dirty="0" err="1"/>
              <a:t>Triggered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internally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..\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src</a:t>
            </a:r>
            <a:r>
              <a:rPr lang="ko-KR" altLang="en-US" sz="800" dirty="0"/>
              <a:t>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native</a:t>
            </a:r>
            <a:r>
              <a:rPr lang="ko-KR" altLang="en-US" sz="800" dirty="0"/>
              <a:t>\</a:t>
            </a:r>
            <a:r>
              <a:rPr lang="ko-KR" altLang="en-US" sz="800" dirty="0" err="1"/>
              <a:t>cudnn</a:t>
            </a:r>
            <a:r>
              <a:rPr lang="ko-KR" altLang="en-US" sz="800" dirty="0"/>
              <a:t>\Conv_v8.cpp:919.)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return</a:t>
            </a:r>
            <a:r>
              <a:rPr lang="ko-KR" altLang="en-US" sz="800" dirty="0"/>
              <a:t> F.conv2d(</a:t>
            </a:r>
            <a:r>
              <a:rPr lang="ko-KR" altLang="en-US" sz="800" dirty="0" err="1"/>
              <a:t>input</a:t>
            </a:r>
            <a:r>
              <a:rPr lang="ko-KR" altLang="en-US" sz="800" dirty="0"/>
              <a:t>, </a:t>
            </a:r>
            <a:r>
              <a:rPr lang="ko-KR" altLang="en-US" sz="800" dirty="0" err="1"/>
              <a:t>weight</a:t>
            </a:r>
            <a:r>
              <a:rPr lang="ko-KR" altLang="en-US" sz="800" dirty="0"/>
              <a:t>, </a:t>
            </a:r>
            <a:r>
              <a:rPr lang="ko-KR" altLang="en-US" sz="800" dirty="0" err="1"/>
              <a:t>bias</a:t>
            </a:r>
            <a:r>
              <a:rPr lang="ko-KR" altLang="en-US" sz="800" dirty="0"/>
              <a:t>, </a:t>
            </a:r>
            <a:r>
              <a:rPr lang="ko-KR" altLang="en-US" sz="800" dirty="0" err="1"/>
              <a:t>self.stride</a:t>
            </a:r>
            <a:r>
              <a:rPr lang="ko-KR" altLang="en-US" sz="800" dirty="0"/>
              <a:t>,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| 9/9 [00:15&lt;00:00,  1.77s/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3672000/3672000 [02:03&lt;00:00, 29682.45it/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 /=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[c].</a:t>
            </a:r>
            <a:r>
              <a:rPr lang="ko-KR" altLang="en-US" sz="800" dirty="0" err="1"/>
              <a:t>sum</a:t>
            </a:r>
            <a:r>
              <a:rPr lang="ko-KR" altLang="en-US" sz="800" dirty="0"/>
              <a:t>(</a:t>
            </a:r>
            <a:r>
              <a:rPr lang="ko-KR" altLang="en-US" sz="800" dirty="0" err="1"/>
              <a:t>axis</a:t>
            </a:r>
            <a:r>
              <a:rPr lang="ko-KR" altLang="en-US" sz="800" dirty="0"/>
              <a:t>=1, </a:t>
            </a:r>
            <a:r>
              <a:rPr lang="ko-KR" altLang="en-US" sz="800" dirty="0" err="1"/>
              <a:t>keepdims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1839600/1839600 [00:46&lt;00:00, 39578.12it/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100%|███████████████████████████████████████████████████████████████████████████████████████| 920700/920700 [00:22&lt;00:00, 40901.68it/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test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█| 4/4 [00:07&lt;00:00,  1.80s/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  0%|                                                                                                        | 0/429624000 [00:00&lt;?, ?</a:t>
            </a:r>
            <a:r>
              <a:rPr lang="ko-KR" altLang="en-US" sz="800" dirty="0" err="1"/>
              <a:t>it</a:t>
            </a:r>
            <a:r>
              <a:rPr lang="ko-KR" altLang="en-US" sz="800" dirty="0"/>
              <a:t>/</a:t>
            </a:r>
            <a:r>
              <a:rPr lang="ko-KR" altLang="en-US" sz="800" dirty="0" err="1"/>
              <a:t>s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\test24.py:89: </a:t>
            </a:r>
            <a:r>
              <a:rPr lang="ko-KR" altLang="en-US" sz="800" dirty="0" err="1"/>
              <a:t>RuntimeWarning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divide</a:t>
            </a:r>
            <a:r>
              <a:rPr lang="ko-KR" altLang="en-US" sz="800" dirty="0"/>
              <a:t> </a:t>
            </a:r>
            <a:r>
              <a:rPr lang="ko-KR" altLang="en-US" sz="800" dirty="0" err="1"/>
              <a:t>by</a:t>
            </a:r>
            <a:r>
              <a:rPr lang="ko-KR" altLang="en-US" sz="800" dirty="0"/>
              <a:t> </a:t>
            </a:r>
            <a:r>
              <a:rPr lang="ko-KR" altLang="en-US" sz="800" dirty="0" err="1"/>
              <a:t>zero</a:t>
            </a:r>
            <a:r>
              <a:rPr lang="ko-KR" altLang="en-US" sz="800" dirty="0"/>
              <a:t> </a:t>
            </a:r>
            <a:r>
              <a:rPr lang="ko-KR" altLang="en-US" sz="800" dirty="0" err="1"/>
              <a:t>encountered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log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log_probs</a:t>
            </a:r>
            <a:r>
              <a:rPr lang="ko-KR" altLang="en-US" sz="800" dirty="0"/>
              <a:t> = -</a:t>
            </a:r>
            <a:r>
              <a:rPr lang="ko-KR" altLang="en-US" sz="800" dirty="0" err="1"/>
              <a:t>np.log</a:t>
            </a:r>
            <a:r>
              <a:rPr lang="ko-KR" altLang="en-US" sz="800" dirty="0"/>
              <a:t>(</a:t>
            </a:r>
            <a:r>
              <a:rPr lang="ko-KR" altLang="en-US" sz="800" dirty="0" err="1"/>
              <a:t>probs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429624000/429624000 [00:02&lt;00:00, 172012019.41it/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215233200/215233200 [00:01&lt;00:00, 143781094.85it/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100%|██████████████████████████████████████████████████████████████████████████████████| 107721900/107721900 [00:01&lt;00:00, 89403308.87it/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image</a:t>
            </a:r>
            <a:r>
              <a:rPr lang="ko-KR" altLang="en-US" sz="800" dirty="0"/>
              <a:t> ROCAUC: 0.976</a:t>
            </a:r>
          </a:p>
          <a:p>
            <a:r>
              <a:rPr lang="ko-KR" altLang="en-US" sz="800" dirty="0" err="1"/>
              <a:t>pixel</a:t>
            </a:r>
            <a:r>
              <a:rPr lang="ko-KR" altLang="en-US" sz="800" dirty="0"/>
              <a:t> ROCAUC: 0.986</a:t>
            </a:r>
          </a:p>
        </p:txBody>
      </p:sp>
    </p:spTree>
    <p:extLst>
      <p:ext uri="{BB962C8B-B14F-4D97-AF65-F5344CB8AC3E}">
        <p14:creationId xmlns:p14="http://schemas.microsoft.com/office/powerpoint/2010/main" val="9340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Based on the idea that similar image patch will show similar values and order.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embedding vectors from the images, and apply binning embedding vectors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Count bins of each channels and make it possibility matrixes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how probable the test image embedding vectors are.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C348BE-A24F-4442-BE20-74628A25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80" y="2270500"/>
            <a:ext cx="3533952" cy="3533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00CB82-8E30-4050-BFF4-0EAA50C8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2" y="2270500"/>
            <a:ext cx="3533952" cy="35339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15216-9E99-488B-88E0-9F191AB0D0F3}"/>
              </a:ext>
            </a:extLst>
          </p:cNvPr>
          <p:cNvSpPr/>
          <p:nvPr/>
        </p:nvSpPr>
        <p:spPr>
          <a:xfrm>
            <a:off x="3453138" y="2709123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EAD41F-4327-4392-B0F9-2E0F37EA3E84}"/>
              </a:ext>
            </a:extLst>
          </p:cNvPr>
          <p:cNvSpPr/>
          <p:nvPr/>
        </p:nvSpPr>
        <p:spPr>
          <a:xfrm>
            <a:off x="8877063" y="2464905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34CF7D0-634E-4306-ACDB-123307A4CE5F}"/>
              </a:ext>
            </a:extLst>
          </p:cNvPr>
          <p:cNvCxnSpPr>
            <a:stCxn id="15" idx="3"/>
          </p:cNvCxnSpPr>
          <p:nvPr/>
        </p:nvCxnSpPr>
        <p:spPr>
          <a:xfrm>
            <a:off x="4077883" y="3004457"/>
            <a:ext cx="1976467" cy="687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5A2415-4EB5-4906-82DE-2C1C57CA797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54350" y="2760239"/>
            <a:ext cx="2822713" cy="931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1841F9-12F0-4A93-9F9C-DB74455C157D}"/>
              </a:ext>
            </a:extLst>
          </p:cNvPr>
          <p:cNvSpPr txBox="1"/>
          <p:nvPr/>
        </p:nvSpPr>
        <p:spPr>
          <a:xfrm>
            <a:off x="4723480" y="3714310"/>
            <a:ext cx="279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patch’s embedding</a:t>
            </a:r>
          </a:p>
          <a:p>
            <a:r>
              <a:rPr lang="en-US" altLang="ko-KR" dirty="0"/>
              <a:t>vectors would be similar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5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Calculate possibility matrix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 </a:t>
            </a:r>
            <a:r>
              <a:rPr lang="en-US" altLang="ko-KR" sz="2000" dirty="0">
                <a:latin typeface="Georgia" panose="02040502050405020303" pitchFamily="18" charset="0"/>
              </a:rPr>
              <a:t>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: Number of transitions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i="1" dirty="0">
                <a:latin typeface="Georgia" panose="02040502050405020303" pitchFamily="18" charset="0"/>
              </a:rPr>
              <a:t>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Total number of possible transitions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DAC458-DF06-495C-AC3A-876D366F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4920381"/>
            <a:ext cx="781090" cy="40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16DFA2-8749-4E75-9D7F-9CCA1861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5678958"/>
            <a:ext cx="1263715" cy="400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7EABA6-BFF7-4CB7-AD78-464ED91A2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960" y="2587403"/>
            <a:ext cx="4388076" cy="9334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AF3854-5674-4B2F-A208-CF2756AF0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79" y="3837601"/>
            <a:ext cx="263538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Calculate anomaly map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: Function measuring anomality at position </a:t>
            </a:r>
            <a:r>
              <a:rPr lang="en-US" altLang="ko-KR" sz="2000" i="1" dirty="0">
                <a:latin typeface="Georgia" panose="02040502050405020303" pitchFamily="18" charset="0"/>
              </a:rPr>
              <a:t>(</a:t>
            </a:r>
            <a:r>
              <a:rPr lang="en-US" altLang="ko-KR" sz="2000" i="1" dirty="0" err="1">
                <a:latin typeface="Georgia" panose="02040502050405020303" pitchFamily="18" charset="0"/>
              </a:rPr>
              <a:t>b,h,w</a:t>
            </a:r>
            <a:r>
              <a:rPr lang="en-US" altLang="ko-KR" sz="2000" i="1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pPr marL="0" indent="0">
              <a:buNone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Summation of                     , calculated from output of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CF31A-0B6D-47E1-8152-5FDC216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3724786"/>
            <a:ext cx="1073205" cy="34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4C3D1-360C-48F5-B4EF-CE5E60F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4459011"/>
            <a:ext cx="2673487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D44A1-A5D1-4CE4-87A6-A9E5CF36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364" y="1929754"/>
            <a:ext cx="5207268" cy="844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4B9B7-D101-4880-9521-F2A9BD21B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17" y="2731921"/>
            <a:ext cx="3149762" cy="749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DAB81-853B-4010-9812-D867C5D3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79" y="5483549"/>
            <a:ext cx="1244664" cy="406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6DC3A0-07A1-47C6-B7DC-BAF856F7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28" y="5512302"/>
            <a:ext cx="107320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Screw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D4E84-F200-43E4-8212-9EF8C23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6" y="3084946"/>
            <a:ext cx="3738986" cy="3016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16A390-7829-430E-A580-E524495F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45" y="3084946"/>
            <a:ext cx="3738986" cy="3016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1BDAC-ABD4-4D1B-8A54-586DD839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864" y="3084946"/>
            <a:ext cx="3738986" cy="30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Bottle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4203A-310D-4A21-8BE4-ED150BC0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5" y="3019107"/>
            <a:ext cx="3740400" cy="30176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417CAC-7969-438E-8E6A-D1FDE23B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00" y="3019107"/>
            <a:ext cx="3740400" cy="3017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F5B651-B7C0-4249-AAC7-74588081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15" y="3066527"/>
            <a:ext cx="3740400" cy="29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Original result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D7B25-97D4-4344-A559-F8FBA014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79" y="2049826"/>
            <a:ext cx="8718037" cy="4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12402</TotalTime>
  <Words>852</Words>
  <Application>Microsoft Office PowerPoint</Application>
  <PresentationFormat>와이드스크린</PresentationFormat>
  <Paragraphs>113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Georgia</vt:lpstr>
      <vt:lpstr>Office 테마</vt:lpstr>
      <vt:lpstr>Binning anomaly detection</vt:lpstr>
      <vt:lpstr>Index</vt:lpstr>
      <vt:lpstr>1. Paper abstract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403</cp:revision>
  <dcterms:created xsi:type="dcterms:W3CDTF">2023-09-03T23:41:12Z</dcterms:created>
  <dcterms:modified xsi:type="dcterms:W3CDTF">2024-07-08T05:07:57Z</dcterms:modified>
  <cp:version/>
</cp:coreProperties>
</file>